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9" r:id="rId1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C6A170D-633C-4D93-B4FF-893D1C84315A}" type="datetimeFigureOut">
              <a:rPr lang="ar-EG" smtClean="0"/>
              <a:t>06/03/1439</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492ECC6-E05E-42A6-811C-8AC715019757}" type="slidenum">
              <a:rPr lang="ar-EG" smtClean="0"/>
              <a:t>‹#›</a:t>
            </a:fld>
            <a:endParaRPr lang="ar-EG"/>
          </a:p>
        </p:txBody>
      </p:sp>
    </p:spTree>
    <p:extLst>
      <p:ext uri="{BB962C8B-B14F-4D97-AF65-F5344CB8AC3E}">
        <p14:creationId xmlns:p14="http://schemas.microsoft.com/office/powerpoint/2010/main" val="61780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42747832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DE1B79-97D4-4A2D-99FC-B685D08A929D}" type="datetimeFigureOut">
              <a:rPr lang="ar-EG" smtClean="0"/>
              <a:t>06/03/1439</a:t>
            </a:fld>
            <a:endParaRPr lang="ar-EG"/>
          </a:p>
        </p:txBody>
      </p:sp>
      <p:sp>
        <p:nvSpPr>
          <p:cNvPr id="6" name="Footer Placeholder 5"/>
          <p:cNvSpPr>
            <a:spLocks noGrp="1"/>
          </p:cNvSpPr>
          <p:nvPr>
            <p:ph type="ftr" sz="quarter" idx="11"/>
          </p:nvPr>
        </p:nvSpPr>
        <p:spPr>
          <a:xfrm>
            <a:off x="917678" y="6181344"/>
            <a:ext cx="5337278" cy="365125"/>
          </a:xfrm>
        </p:spPr>
        <p:txBody>
          <a:bodyPr/>
          <a:lstStyle/>
          <a:p>
            <a:endParaRPr lang="ar-EG"/>
          </a:p>
        </p:txBody>
      </p:sp>
      <p:sp>
        <p:nvSpPr>
          <p:cNvPr id="7" name="Slide Number Placeholder 6"/>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97137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25981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1475064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304450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605663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426136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284687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0926949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17689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E1B79-97D4-4A2D-99FC-B685D08A929D}" type="datetimeFigureOut">
              <a:rPr lang="ar-EG" smtClean="0"/>
              <a:t>06/03/1439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9028018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DE1B79-97D4-4A2D-99FC-B685D08A929D}" type="datetimeFigureOut">
              <a:rPr lang="ar-EG" smtClean="0"/>
              <a:t>06/03/1439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10801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DE1B79-97D4-4A2D-99FC-B685D08A929D}" type="datetimeFigureOut">
              <a:rPr lang="ar-EG" smtClean="0"/>
              <a:t>06/03/1439</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127695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DE1B79-97D4-4A2D-99FC-B685D08A929D}" type="datetimeFigureOut">
              <a:rPr lang="ar-EG" smtClean="0"/>
              <a:t>06/03/1439</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208748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E1B79-97D4-4A2D-99FC-B685D08A929D}" type="datetimeFigureOut">
              <a:rPr lang="ar-EG" smtClean="0"/>
              <a:t>06/03/1439</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342424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DE1B79-97D4-4A2D-99FC-B685D08A929D}" type="datetimeFigureOut">
              <a:rPr lang="ar-EG" smtClean="0"/>
              <a:t>06/03/1439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9038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23649" y="6181344"/>
            <a:ext cx="718502" cy="365125"/>
          </a:xfrm>
        </p:spPr>
        <p:txBody>
          <a:bodyPr/>
          <a:lstStyle/>
          <a:p>
            <a:fld id="{5DDE1B79-97D4-4A2D-99FC-B685D08A929D}" type="datetimeFigureOut">
              <a:rPr lang="ar-EG" smtClean="0"/>
              <a:t>06/03/1439</a:t>
            </a:fld>
            <a:endParaRPr lang="ar-EG"/>
          </a:p>
        </p:txBody>
      </p:sp>
      <p:sp>
        <p:nvSpPr>
          <p:cNvPr id="6" name="Footer Placeholder 5"/>
          <p:cNvSpPr>
            <a:spLocks noGrp="1"/>
          </p:cNvSpPr>
          <p:nvPr>
            <p:ph type="ftr" sz="quarter" idx="11"/>
          </p:nvPr>
        </p:nvSpPr>
        <p:spPr>
          <a:xfrm>
            <a:off x="818348" y="6181344"/>
            <a:ext cx="3705300" cy="365125"/>
          </a:xfrm>
        </p:spPr>
        <p:txBody>
          <a:bodyPr/>
          <a:lstStyle/>
          <a:p>
            <a:endParaRPr lang="ar-EG"/>
          </a:p>
        </p:txBody>
      </p:sp>
      <p:sp>
        <p:nvSpPr>
          <p:cNvPr id="7" name="Slide Number Placeholder 6"/>
          <p:cNvSpPr>
            <a:spLocks noGrp="1"/>
          </p:cNvSpPr>
          <p:nvPr>
            <p:ph type="sldNum" sz="quarter" idx="12"/>
          </p:nvPr>
        </p:nvSpPr>
        <p:spPr>
          <a:xfrm>
            <a:off x="8024262" y="6181344"/>
            <a:ext cx="305186" cy="329250"/>
          </a:xfrm>
        </p:spPr>
        <p:txBody>
          <a:bodyPr/>
          <a:lstStyle/>
          <a:p>
            <a:fld id="{29434A52-1802-4224-B3A8-E7BA50F02490}" type="slidenum">
              <a:rPr lang="ar-EG" smtClean="0"/>
              <a:t>‹#›</a:t>
            </a:fld>
            <a:endParaRPr lang="ar-EG"/>
          </a:p>
        </p:txBody>
      </p:sp>
    </p:spTree>
    <p:extLst>
      <p:ext uri="{BB962C8B-B14F-4D97-AF65-F5344CB8AC3E}">
        <p14:creationId xmlns:p14="http://schemas.microsoft.com/office/powerpoint/2010/main" val="146628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5DDE1B79-97D4-4A2D-99FC-B685D08A929D}" type="datetimeFigureOut">
              <a:rPr lang="ar-EG" smtClean="0"/>
              <a:t>06/03/1439</a:t>
            </a:fld>
            <a:endParaRPr lang="ar-EG"/>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ar-EG"/>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9434A52-1802-4224-B3A8-E7BA50F02490}" type="slidenum">
              <a:rPr lang="ar-EG" smtClean="0"/>
              <a:t>‹#›</a:t>
            </a:fld>
            <a:endParaRPr lang="ar-EG"/>
          </a:p>
        </p:txBody>
      </p:sp>
    </p:spTree>
    <p:extLst>
      <p:ext uri="{BB962C8B-B14F-4D97-AF65-F5344CB8AC3E}">
        <p14:creationId xmlns:p14="http://schemas.microsoft.com/office/powerpoint/2010/main" val="105866182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1"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31640" y="620688"/>
            <a:ext cx="6579045" cy="3154710"/>
          </a:xfrm>
          <a:prstGeom prst="rect">
            <a:avLst/>
          </a:prstGeom>
        </p:spPr>
        <p:txBody>
          <a:bodyPr wrap="none">
            <a:spAutoFit/>
          </a:bodyPr>
          <a:lstStyle/>
          <a:p>
            <a:r>
              <a:rPr lang="ar-EG" sz="199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a:cs typeface="Arial" panose="020B0604020202020204" pitchFamily="34" charset="0"/>
              </a:rPr>
              <a:t>التـوافق</a:t>
            </a:r>
            <a:endParaRPr lang="ar-EG" sz="199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2" name="TextBox 1"/>
          <p:cNvSpPr txBox="1"/>
          <p:nvPr/>
        </p:nvSpPr>
        <p:spPr>
          <a:xfrm>
            <a:off x="1316895" y="4077072"/>
            <a:ext cx="6264696" cy="1200329"/>
          </a:xfrm>
          <a:prstGeom prst="rect">
            <a:avLst/>
          </a:prstGeom>
          <a:noFill/>
        </p:spPr>
        <p:txBody>
          <a:bodyPr wrap="square" rtlCol="1">
            <a:spAutoFit/>
          </a:bodyPr>
          <a:lstStyle/>
          <a:p>
            <a:pPr algn="ctr"/>
            <a:r>
              <a:rPr lang="en-US" sz="7200" b="1" dirty="0" smtClean="0">
                <a:solidFill>
                  <a:srgbClr val="FFFF00"/>
                </a:solidFill>
              </a:rPr>
              <a:t>coordination</a:t>
            </a:r>
            <a:endParaRPr lang="ar-EG" sz="7200" b="1" dirty="0">
              <a:solidFill>
                <a:srgbClr val="FFFF00"/>
              </a:solidFill>
            </a:endParaRPr>
          </a:p>
        </p:txBody>
      </p:sp>
    </p:spTree>
    <p:extLst>
      <p:ext uri="{BB962C8B-B14F-4D97-AF65-F5344CB8AC3E}">
        <p14:creationId xmlns:p14="http://schemas.microsoft.com/office/powerpoint/2010/main" val="8623106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2480" y="332656"/>
            <a:ext cx="8424936" cy="5632311"/>
          </a:xfrm>
          <a:prstGeom prst="rect">
            <a:avLst/>
          </a:prstGeom>
        </p:spPr>
        <p:txBody>
          <a:bodyPr wrap="square">
            <a:spAutoFit/>
          </a:bodyPr>
          <a:lstStyle/>
          <a:p>
            <a:pPr algn="ctr"/>
            <a:r>
              <a:rPr lang="ar-EG" sz="4000" b="1" dirty="0" smtClean="0">
                <a:solidFill>
                  <a:srgbClr val="FFFF00"/>
                </a:solidFill>
                <a:cs typeface="Akhbar MT" pitchFamily="2" charset="-78"/>
              </a:rPr>
              <a:t>•	اختبار السرعة والمهارة والتوافق :-</a:t>
            </a:r>
          </a:p>
          <a:p>
            <a:pPr algn="ctr"/>
            <a:r>
              <a:rPr lang="ar-EG" sz="2800" b="1" dirty="0" smtClean="0">
                <a:cs typeface="Akhbar MT" pitchFamily="2" charset="-78"/>
              </a:rPr>
              <a:t>ان هذا الاختبار ينمى </a:t>
            </a:r>
            <a:r>
              <a:rPr lang="ar-EG" sz="2800" b="1" dirty="0" err="1" smtClean="0">
                <a:cs typeface="Akhbar MT" pitchFamily="2" charset="-78"/>
              </a:rPr>
              <a:t>فى</a:t>
            </a:r>
            <a:r>
              <a:rPr lang="ar-EG" sz="2800" b="1" dirty="0" smtClean="0">
                <a:cs typeface="Akhbar MT" pitchFamily="2" charset="-78"/>
              </a:rPr>
              <a:t> </a:t>
            </a:r>
            <a:r>
              <a:rPr lang="ar-EG" sz="2800" b="1" dirty="0" err="1" smtClean="0">
                <a:cs typeface="Akhbar MT" pitchFamily="2" charset="-78"/>
              </a:rPr>
              <a:t>لاعبى</a:t>
            </a:r>
            <a:r>
              <a:rPr lang="ar-EG" sz="2800" b="1" dirty="0" smtClean="0">
                <a:cs typeface="Akhbar MT" pitchFamily="2" charset="-78"/>
              </a:rPr>
              <a:t> كرة السلة السرعة </a:t>
            </a:r>
            <a:r>
              <a:rPr lang="ar-EG" sz="2800" b="1" dirty="0" err="1" smtClean="0">
                <a:cs typeface="Akhbar MT" pitchFamily="2" charset="-78"/>
              </a:rPr>
              <a:t>فى</a:t>
            </a:r>
            <a:r>
              <a:rPr lang="ar-EG" sz="2800" b="1" dirty="0" smtClean="0">
                <a:cs typeface="Akhbar MT" pitchFamily="2" charset="-78"/>
              </a:rPr>
              <a:t> معالجة الكرة باليدين كما يحدد مهارة اللاعب </a:t>
            </a:r>
            <a:r>
              <a:rPr lang="ar-EG" sz="2800" b="1" dirty="0" err="1" smtClean="0">
                <a:cs typeface="Akhbar MT" pitchFamily="2" charset="-78"/>
              </a:rPr>
              <a:t>فى</a:t>
            </a:r>
            <a:r>
              <a:rPr lang="ar-EG" sz="2800" b="1" dirty="0" smtClean="0">
                <a:cs typeface="Akhbar MT" pitchFamily="2" charset="-78"/>
              </a:rPr>
              <a:t> التحديد بالرميات القصيرة وكذلك ينمى التوافق </a:t>
            </a:r>
            <a:r>
              <a:rPr lang="ar-EG" sz="2800" b="1" dirty="0" err="1" smtClean="0">
                <a:cs typeface="Akhbar MT" pitchFamily="2" charset="-78"/>
              </a:rPr>
              <a:t>العضلى</a:t>
            </a:r>
            <a:r>
              <a:rPr lang="ar-EG" sz="2800" b="1" dirty="0" smtClean="0">
                <a:cs typeface="Akhbar MT" pitchFamily="2" charset="-78"/>
              </a:rPr>
              <a:t> </a:t>
            </a:r>
            <a:r>
              <a:rPr lang="ar-EG" sz="2800" b="1" dirty="0" err="1" smtClean="0">
                <a:cs typeface="Akhbar MT" pitchFamily="2" charset="-78"/>
              </a:rPr>
              <a:t>العصبى</a:t>
            </a:r>
            <a:r>
              <a:rPr lang="ar-EG" sz="2800" b="1" dirty="0" smtClean="0">
                <a:cs typeface="Akhbar MT" pitchFamily="2" charset="-78"/>
              </a:rPr>
              <a:t> العام ويحدد ما اذا كانت مهارة اللاعب </a:t>
            </a:r>
            <a:r>
              <a:rPr lang="ar-EG" sz="2800" b="1" dirty="0" err="1" smtClean="0">
                <a:cs typeface="Akhbar MT" pitchFamily="2" charset="-78"/>
              </a:rPr>
              <a:t>فى</a:t>
            </a:r>
            <a:r>
              <a:rPr lang="ar-EG" sz="2800" b="1" dirty="0" smtClean="0">
                <a:cs typeface="Akhbar MT" pitchFamily="2" charset="-78"/>
              </a:rPr>
              <a:t> التسديد منحصرة </a:t>
            </a:r>
            <a:r>
              <a:rPr lang="ar-EG" sz="2800" b="1" dirty="0" err="1" smtClean="0">
                <a:cs typeface="Akhbar MT" pitchFamily="2" charset="-78"/>
              </a:rPr>
              <a:t>فى</a:t>
            </a:r>
            <a:r>
              <a:rPr lang="ar-EG" sz="2800" b="1" dirty="0" smtClean="0">
                <a:cs typeface="Akhbar MT" pitchFamily="2" charset="-78"/>
              </a:rPr>
              <a:t> اليد اليمنى او اليسرى او باليدين معا </a:t>
            </a:r>
          </a:p>
          <a:p>
            <a:pPr algn="ctr"/>
            <a:r>
              <a:rPr lang="ar-EG" sz="2800" b="1" dirty="0" smtClean="0">
                <a:cs typeface="Akhbar MT" pitchFamily="2" charset="-78"/>
              </a:rPr>
              <a:t>يعطى هذا الاختبار اعضاء الفريق كل لاعب على حدة الفرصة لتحديد سرعته ودقته وعلى توافقهم </a:t>
            </a:r>
            <a:r>
              <a:rPr lang="ar-EG" sz="2800" b="1" dirty="0" err="1" smtClean="0">
                <a:cs typeface="Akhbar MT" pitchFamily="2" charset="-78"/>
              </a:rPr>
              <a:t>العضلى</a:t>
            </a:r>
            <a:r>
              <a:rPr lang="ar-EG" sz="2800" b="1" dirty="0" smtClean="0">
                <a:cs typeface="Akhbar MT" pitchFamily="2" charset="-78"/>
              </a:rPr>
              <a:t> </a:t>
            </a:r>
            <a:r>
              <a:rPr lang="ar-EG" sz="2800" b="1" dirty="0" err="1" smtClean="0">
                <a:cs typeface="Akhbar MT" pitchFamily="2" charset="-78"/>
              </a:rPr>
              <a:t>العصبى</a:t>
            </a:r>
            <a:r>
              <a:rPr lang="ar-EG" sz="2800" b="1" dirty="0" smtClean="0">
                <a:cs typeface="Akhbar MT" pitchFamily="2" charset="-78"/>
              </a:rPr>
              <a:t>  وباستخدام هذا الاختبار يمكن للمدرب تحديد قدرة لاعبيه </a:t>
            </a:r>
            <a:r>
              <a:rPr lang="ar-EG" sz="2800" b="1" dirty="0" err="1" smtClean="0">
                <a:cs typeface="Akhbar MT" pitchFamily="2" charset="-78"/>
              </a:rPr>
              <a:t>فى</a:t>
            </a:r>
            <a:r>
              <a:rPr lang="ar-EG" sz="2800" b="1" dirty="0" smtClean="0">
                <a:cs typeface="Akhbar MT" pitchFamily="2" charset="-78"/>
              </a:rPr>
              <a:t> التفكير السريع واستجابته بالتسديد السريع على السلة عند تحركهم بسرعة </a:t>
            </a:r>
          </a:p>
          <a:p>
            <a:pPr algn="ctr"/>
            <a:r>
              <a:rPr lang="ar-EG" sz="4000" b="1" dirty="0" smtClean="0">
                <a:solidFill>
                  <a:srgbClr val="FFFF00"/>
                </a:solidFill>
                <a:cs typeface="Akhbar MT" pitchFamily="2" charset="-78"/>
              </a:rPr>
              <a:t>•	الطريقة :- </a:t>
            </a:r>
          </a:p>
          <a:p>
            <a:pPr algn="ctr"/>
            <a:r>
              <a:rPr lang="ar-EG" sz="2800" b="1" dirty="0" smtClean="0">
                <a:cs typeface="Akhbar MT" pitchFamily="2" charset="-78"/>
              </a:rPr>
              <a:t>يعطى اللاعب الكرة ويخصص له نصف دقيقة </a:t>
            </a:r>
            <a:r>
              <a:rPr lang="ar-EG" sz="2800" b="1" dirty="0" err="1" smtClean="0">
                <a:cs typeface="Akhbar MT" pitchFamily="2" charset="-78"/>
              </a:rPr>
              <a:t>لاداء</a:t>
            </a:r>
            <a:r>
              <a:rPr lang="ar-EG" sz="2800" b="1" dirty="0" smtClean="0">
                <a:cs typeface="Akhbar MT" pitchFamily="2" charset="-78"/>
              </a:rPr>
              <a:t> التمرين وفى الزمن المحدد لديه يحاول اصابة السلة اكبر عدد من المرات وبعد رميه عليه ان يغير مكان المرمى من اسفل السلة </a:t>
            </a:r>
          </a:p>
          <a:p>
            <a:pPr algn="ctr"/>
            <a:r>
              <a:rPr lang="ar-EG" sz="2800" b="1" dirty="0" smtClean="0">
                <a:cs typeface="Akhbar MT" pitchFamily="2" charset="-78"/>
              </a:rPr>
              <a:t>ولابد من الاعتماد على شخص يستطيع اداء وتنظيم هذا الاختبار وان يكون مزودا باستمارات التسجيل الخاصة بذلك وكرة السلة وساعة ايقاف وصفارة </a:t>
            </a:r>
            <a:endParaRPr lang="ar-EG" sz="2800" b="1" dirty="0">
              <a:cs typeface="Akhbar MT" pitchFamily="2" charset="-78"/>
            </a:endParaRPr>
          </a:p>
        </p:txBody>
      </p:sp>
    </p:spTree>
    <p:extLst>
      <p:ext uri="{BB962C8B-B14F-4D97-AF65-F5344CB8AC3E}">
        <p14:creationId xmlns:p14="http://schemas.microsoft.com/office/powerpoint/2010/main" val="36709914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280920" cy="5940088"/>
          </a:xfrm>
          <a:prstGeom prst="rect">
            <a:avLst/>
          </a:prstGeom>
        </p:spPr>
        <p:txBody>
          <a:bodyPr wrap="square">
            <a:spAutoFit/>
          </a:bodyPr>
          <a:lstStyle/>
          <a:p>
            <a:r>
              <a:rPr lang="ar-EG" sz="6000" b="1" dirty="0" smtClean="0">
                <a:cs typeface="Akhbar MT" pitchFamily="2" charset="-78"/>
              </a:rPr>
              <a:t>مفهوم وتعريف التوافق : </a:t>
            </a:r>
          </a:p>
          <a:p>
            <a:pPr algn="ctr"/>
            <a:r>
              <a:rPr lang="ar-EG" sz="4000" b="1" dirty="0" smtClean="0">
                <a:solidFill>
                  <a:srgbClr val="FFFF00"/>
                </a:solidFill>
                <a:cs typeface="Akhbar MT" pitchFamily="2" charset="-78"/>
              </a:rPr>
              <a:t>يعتبر التوافق من القدرات البدنية المركبة </a:t>
            </a:r>
            <a:r>
              <a:rPr lang="ar-EG" sz="4000" b="1" dirty="0" smtClean="0">
                <a:solidFill>
                  <a:srgbClr val="FFFF00"/>
                </a:solidFill>
                <a:cs typeface="Akhbar MT" pitchFamily="2" charset="-78"/>
              </a:rPr>
              <a:t>والتي </a:t>
            </a:r>
            <a:r>
              <a:rPr lang="ar-EG" sz="4000" b="1" dirty="0" smtClean="0">
                <a:solidFill>
                  <a:srgbClr val="FFFF00"/>
                </a:solidFill>
                <a:cs typeface="Akhbar MT" pitchFamily="2" charset="-78"/>
              </a:rPr>
              <a:t>يرتبط بالسرعة والقوة والتحمل والمرونة وتعنى كلمة التوافق من وجهة النظر الفسيولوجية مقدرة العمليات العصبية فى الجهاز </a:t>
            </a:r>
            <a:r>
              <a:rPr lang="ar-EG" sz="4000" b="1" dirty="0" smtClean="0">
                <a:solidFill>
                  <a:srgbClr val="FFFF00"/>
                </a:solidFill>
                <a:cs typeface="Akhbar MT" pitchFamily="2" charset="-78"/>
              </a:rPr>
              <a:t>العصبي المركزي </a:t>
            </a:r>
            <a:r>
              <a:rPr lang="ar-EG" sz="4000" b="1" dirty="0" smtClean="0">
                <a:solidFill>
                  <a:srgbClr val="FFFF00"/>
                </a:solidFill>
                <a:cs typeface="Akhbar MT" pitchFamily="2" charset="-78"/>
              </a:rPr>
              <a:t>على التوافق ويطلق على اللاعب ان لدية توافق استطاع تحريك اكثر من جزءمن اجزاء جسمه فى اتجاهات مختلفة </a:t>
            </a:r>
            <a:r>
              <a:rPr lang="ar-EG" sz="4000" b="1" dirty="0" smtClean="0">
                <a:solidFill>
                  <a:srgbClr val="FFFF00"/>
                </a:solidFill>
                <a:cs typeface="Akhbar MT" pitchFamily="2" charset="-78"/>
              </a:rPr>
              <a:t>في </a:t>
            </a:r>
            <a:r>
              <a:rPr lang="ar-EG" sz="4000" b="1" dirty="0" smtClean="0">
                <a:solidFill>
                  <a:srgbClr val="FFFF00"/>
                </a:solidFill>
                <a:cs typeface="Akhbar MT" pitchFamily="2" charset="-78"/>
              </a:rPr>
              <a:t>وقت واحد وهى صفة مكونة من الرشاقة واتقان اداء المهارات الاساسية للعبة </a:t>
            </a:r>
          </a:p>
          <a:p>
            <a:pPr algn="ctr"/>
            <a:r>
              <a:rPr lang="ar-EG" sz="4000" b="1" dirty="0" smtClean="0">
                <a:solidFill>
                  <a:srgbClr val="FFFF00"/>
                </a:solidFill>
                <a:cs typeface="Akhbar MT" pitchFamily="2" charset="-78"/>
              </a:rPr>
              <a:t>التوافق يعتبر هام </a:t>
            </a:r>
            <a:r>
              <a:rPr lang="ar-EG" sz="4000" b="1" dirty="0" smtClean="0">
                <a:solidFill>
                  <a:srgbClr val="FFFF00"/>
                </a:solidFill>
                <a:cs typeface="Akhbar MT" pitchFamily="2" charset="-78"/>
              </a:rPr>
              <a:t>لاداء بعض </a:t>
            </a:r>
            <a:r>
              <a:rPr lang="ar-EG" sz="4000" b="1" dirty="0" smtClean="0">
                <a:solidFill>
                  <a:srgbClr val="FFFF00"/>
                </a:solidFill>
                <a:cs typeface="Akhbar MT" pitchFamily="2" charset="-78"/>
              </a:rPr>
              <a:t>المهارات الفردية المعقدة والمركبة </a:t>
            </a:r>
            <a:r>
              <a:rPr lang="ar-EG" sz="4000" b="1" dirty="0" smtClean="0">
                <a:solidFill>
                  <a:srgbClr val="FFFF00"/>
                </a:solidFill>
                <a:cs typeface="Akhbar MT" pitchFamily="2" charset="-78"/>
              </a:rPr>
              <a:t>في </a:t>
            </a:r>
            <a:r>
              <a:rPr lang="ar-EG" sz="4000" b="1" dirty="0" smtClean="0">
                <a:solidFill>
                  <a:srgbClr val="FFFF00"/>
                </a:solidFill>
                <a:cs typeface="Akhbar MT" pitchFamily="2" charset="-78"/>
              </a:rPr>
              <a:t>رياضة الجمباز </a:t>
            </a:r>
            <a:endParaRPr lang="ar-EG" sz="4000" b="1" dirty="0">
              <a:solidFill>
                <a:srgbClr val="FFFF00"/>
              </a:solidFill>
              <a:cs typeface="Akhbar MT" pitchFamily="2" charset="-78"/>
            </a:endParaRPr>
          </a:p>
        </p:txBody>
      </p:sp>
    </p:spTree>
    <p:extLst>
      <p:ext uri="{BB962C8B-B14F-4D97-AF65-F5344CB8AC3E}">
        <p14:creationId xmlns:p14="http://schemas.microsoft.com/office/powerpoint/2010/main" val="1541775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04664"/>
            <a:ext cx="8136904" cy="5293757"/>
          </a:xfrm>
          <a:prstGeom prst="rect">
            <a:avLst/>
          </a:prstGeom>
        </p:spPr>
        <p:txBody>
          <a:bodyPr wrap="square">
            <a:spAutoFit/>
          </a:bodyPr>
          <a:lstStyle/>
          <a:p>
            <a:pPr algn="ctr"/>
            <a:r>
              <a:rPr lang="ar-EG" sz="3600" b="1" dirty="0" smtClean="0">
                <a:solidFill>
                  <a:srgbClr val="FFFF00"/>
                </a:solidFill>
                <a:cs typeface="Akhbar MT" pitchFamily="2" charset="-78"/>
              </a:rPr>
              <a:t>ويقصد بالتوافق قدرة </a:t>
            </a:r>
            <a:r>
              <a:rPr lang="ar-EG" sz="3600" b="1" dirty="0" err="1" smtClean="0">
                <a:solidFill>
                  <a:srgbClr val="FFFF00"/>
                </a:solidFill>
                <a:cs typeface="Akhbar MT" pitchFamily="2" charset="-78"/>
              </a:rPr>
              <a:t>الرياضى</a:t>
            </a:r>
            <a:r>
              <a:rPr lang="ar-EG" sz="3600" b="1" dirty="0" smtClean="0">
                <a:solidFill>
                  <a:srgbClr val="FFFF00"/>
                </a:solidFill>
                <a:cs typeface="Akhbar MT" pitchFamily="2" charset="-78"/>
              </a:rPr>
              <a:t> على سرعة اداء الحركي مع دقة الاداء </a:t>
            </a:r>
            <a:r>
              <a:rPr lang="ar-EG" sz="3600" b="1" dirty="0" err="1" smtClean="0">
                <a:solidFill>
                  <a:srgbClr val="FFFF00"/>
                </a:solidFill>
                <a:cs typeface="Akhbar MT" pitchFamily="2" charset="-78"/>
              </a:rPr>
              <a:t>فى</a:t>
            </a:r>
            <a:r>
              <a:rPr lang="ar-EG" sz="3600" b="1" dirty="0" smtClean="0">
                <a:solidFill>
                  <a:srgbClr val="FFFF00"/>
                </a:solidFill>
                <a:cs typeface="Akhbar MT" pitchFamily="2" charset="-78"/>
              </a:rPr>
              <a:t> تحقيق الهدف معا ويتحقق ذلك من خلال عدة عمليات عصبية </a:t>
            </a:r>
          </a:p>
          <a:p>
            <a:pPr algn="ctr"/>
            <a:r>
              <a:rPr lang="ar-EG" sz="3600" b="1" dirty="0" smtClean="0">
                <a:solidFill>
                  <a:srgbClr val="FFFF00"/>
                </a:solidFill>
                <a:cs typeface="Akhbar MT" pitchFamily="2" charset="-78"/>
              </a:rPr>
              <a:t>والتوافق </a:t>
            </a:r>
            <a:r>
              <a:rPr lang="ar-EG" sz="3600" b="1" dirty="0" err="1" smtClean="0">
                <a:solidFill>
                  <a:srgbClr val="FFFF00"/>
                </a:solidFill>
                <a:cs typeface="Akhbar MT" pitchFamily="2" charset="-78"/>
              </a:rPr>
              <a:t>فى</a:t>
            </a:r>
            <a:r>
              <a:rPr lang="ar-EG" sz="3600" b="1" dirty="0" smtClean="0">
                <a:solidFill>
                  <a:srgbClr val="FFFF00"/>
                </a:solidFill>
                <a:cs typeface="Akhbar MT" pitchFamily="2" charset="-78"/>
              </a:rPr>
              <a:t> ابسط معاينة </a:t>
            </a:r>
            <a:r>
              <a:rPr lang="ar-EG" sz="3600" b="1" dirty="0" err="1" smtClean="0">
                <a:solidFill>
                  <a:srgbClr val="FFFF00"/>
                </a:solidFill>
                <a:cs typeface="Akhbar MT" pitchFamily="2" charset="-78"/>
              </a:rPr>
              <a:t>يقى</a:t>
            </a:r>
            <a:r>
              <a:rPr lang="ar-EG" sz="3600" b="1" dirty="0" smtClean="0">
                <a:solidFill>
                  <a:srgbClr val="FFFF00"/>
                </a:solidFill>
                <a:cs typeface="Akhbar MT" pitchFamily="2" charset="-78"/>
              </a:rPr>
              <a:t> الاداء الحركي السليم بالسرعة والدقة والرشاقة المطلوبة مع الاقتصاد </a:t>
            </a:r>
            <a:r>
              <a:rPr lang="ar-EG" sz="3600" b="1" dirty="0" err="1" smtClean="0">
                <a:solidFill>
                  <a:srgbClr val="FFFF00"/>
                </a:solidFill>
                <a:cs typeface="Akhbar MT" pitchFamily="2" charset="-78"/>
              </a:rPr>
              <a:t>فى</a:t>
            </a:r>
            <a:r>
              <a:rPr lang="ar-EG" sz="3600" b="1" dirty="0" smtClean="0">
                <a:solidFill>
                  <a:srgbClr val="FFFF00"/>
                </a:solidFill>
                <a:cs typeface="Akhbar MT" pitchFamily="2" charset="-78"/>
              </a:rPr>
              <a:t> جهد الاخطاء وقدرة الفرد على ادماج حركات من انواع مختفة </a:t>
            </a:r>
            <a:r>
              <a:rPr lang="ar-EG" sz="3600" b="1" dirty="0" err="1" smtClean="0">
                <a:solidFill>
                  <a:srgbClr val="FFFF00"/>
                </a:solidFill>
                <a:cs typeface="Akhbar MT" pitchFamily="2" charset="-78"/>
              </a:rPr>
              <a:t>فى</a:t>
            </a:r>
            <a:r>
              <a:rPr lang="ar-EG" sz="3600" b="1" dirty="0" smtClean="0">
                <a:solidFill>
                  <a:srgbClr val="FFFF00"/>
                </a:solidFill>
                <a:cs typeface="Akhbar MT" pitchFamily="2" charset="-78"/>
              </a:rPr>
              <a:t> اطار واحد </a:t>
            </a:r>
          </a:p>
          <a:p>
            <a:pPr algn="ctr"/>
            <a:r>
              <a:rPr lang="ar-EG" sz="3600" b="1" dirty="0" smtClean="0">
                <a:solidFill>
                  <a:srgbClr val="FFFF00"/>
                </a:solidFill>
                <a:cs typeface="Akhbar MT" pitchFamily="2" charset="-78"/>
              </a:rPr>
              <a:t>وهو قدرة الفرد على ادماج انواع من الحركات </a:t>
            </a:r>
            <a:r>
              <a:rPr lang="ar-EG" sz="3600" b="1" dirty="0" err="1" smtClean="0">
                <a:solidFill>
                  <a:srgbClr val="FFFF00"/>
                </a:solidFill>
                <a:cs typeface="Akhbar MT" pitchFamily="2" charset="-78"/>
              </a:rPr>
              <a:t>فى</a:t>
            </a:r>
            <a:r>
              <a:rPr lang="ar-EG" sz="3600" b="1" dirty="0" smtClean="0">
                <a:solidFill>
                  <a:srgbClr val="FFFF00"/>
                </a:solidFill>
                <a:cs typeface="Akhbar MT" pitchFamily="2" charset="-78"/>
              </a:rPr>
              <a:t> قالب واحد يتسم بالانسيابية وحسن الاداء </a:t>
            </a:r>
          </a:p>
          <a:p>
            <a:pPr algn="ctr"/>
            <a:r>
              <a:rPr lang="ar-EG" sz="4400" b="1" dirty="0" smtClean="0">
                <a:cs typeface="Akhbar MT" pitchFamily="2" charset="-78"/>
              </a:rPr>
              <a:t>التوافق العضلي العصبي </a:t>
            </a:r>
            <a:r>
              <a:rPr lang="ar-EG" sz="4400" b="1" dirty="0" smtClean="0">
                <a:cs typeface="Akhbar MT" pitchFamily="2" charset="-78"/>
              </a:rPr>
              <a:t>: </a:t>
            </a:r>
            <a:r>
              <a:rPr lang="ar-EG" sz="3600" b="1" dirty="0" smtClean="0">
                <a:solidFill>
                  <a:srgbClr val="FFFF00"/>
                </a:solidFill>
                <a:cs typeface="Akhbar MT" pitchFamily="2" charset="-78"/>
              </a:rPr>
              <a:t>هو </a:t>
            </a:r>
            <a:r>
              <a:rPr lang="ar-EG" sz="3600" b="1" dirty="0" smtClean="0">
                <a:solidFill>
                  <a:srgbClr val="FFFF00"/>
                </a:solidFill>
                <a:cs typeface="Akhbar MT" pitchFamily="2" charset="-78"/>
              </a:rPr>
              <a:t>قدرة الفرد على ادماج فى الحركات بالتعاون بين جهازى العصبى والعضلى </a:t>
            </a:r>
            <a:endParaRPr lang="ar-EG" sz="3600" b="1" dirty="0">
              <a:solidFill>
                <a:srgbClr val="FFFF00"/>
              </a:solidFill>
              <a:cs typeface="Akhbar MT" pitchFamily="2" charset="-78"/>
            </a:endParaRPr>
          </a:p>
        </p:txBody>
      </p:sp>
    </p:spTree>
    <p:extLst>
      <p:ext uri="{BB962C8B-B14F-4D97-AF65-F5344CB8AC3E}">
        <p14:creationId xmlns:p14="http://schemas.microsoft.com/office/powerpoint/2010/main" val="501877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15643"/>
            <a:ext cx="8424936" cy="6340197"/>
          </a:xfrm>
          <a:prstGeom prst="rect">
            <a:avLst/>
          </a:prstGeom>
        </p:spPr>
        <p:txBody>
          <a:bodyPr wrap="square">
            <a:spAutoFit/>
          </a:bodyPr>
          <a:lstStyle/>
          <a:p>
            <a:r>
              <a:rPr lang="ar-EG" sz="6600" b="1" dirty="0" smtClean="0">
                <a:cs typeface="Akhbar MT" pitchFamily="2" charset="-78"/>
              </a:rPr>
              <a:t>انواع التوافق :</a:t>
            </a:r>
          </a:p>
          <a:p>
            <a:r>
              <a:rPr lang="ar-EG" sz="3600" b="1" dirty="0" smtClean="0">
                <a:solidFill>
                  <a:srgbClr val="FFFF00"/>
                </a:solidFill>
                <a:cs typeface="Akhbar MT" pitchFamily="2" charset="-78"/>
              </a:rPr>
              <a:t>1-	التوافق العام </a:t>
            </a:r>
          </a:p>
          <a:p>
            <a:r>
              <a:rPr lang="ar-EG" sz="3600" b="1" dirty="0" smtClean="0">
                <a:solidFill>
                  <a:srgbClr val="FFFF00"/>
                </a:solidFill>
                <a:cs typeface="Akhbar MT" pitchFamily="2" charset="-78"/>
              </a:rPr>
              <a:t>2-	التوافق الخاص </a:t>
            </a:r>
            <a:endParaRPr lang="ar-EG" sz="3600" b="1" dirty="0" smtClean="0">
              <a:solidFill>
                <a:srgbClr val="FFFF00"/>
              </a:solidFill>
              <a:cs typeface="Akhbar MT" pitchFamily="2" charset="-78"/>
            </a:endParaRPr>
          </a:p>
          <a:p>
            <a:endParaRPr lang="ar-EG" sz="3600" b="1" dirty="0" smtClean="0">
              <a:solidFill>
                <a:srgbClr val="FFFF00"/>
              </a:solidFill>
              <a:cs typeface="Akhbar MT" pitchFamily="2" charset="-78"/>
            </a:endParaRPr>
          </a:p>
          <a:p>
            <a:pPr algn="ctr"/>
            <a:r>
              <a:rPr lang="ar-EG" sz="4400" b="1" dirty="0" smtClean="0">
                <a:cs typeface="Akhbar MT" pitchFamily="2" charset="-78"/>
              </a:rPr>
              <a:t>اولا : التوافق العام </a:t>
            </a:r>
            <a:r>
              <a:rPr lang="ar-EG" sz="4400" b="1" dirty="0" smtClean="0">
                <a:cs typeface="Akhbar MT" pitchFamily="2" charset="-78"/>
              </a:rPr>
              <a:t>: </a:t>
            </a:r>
            <a:r>
              <a:rPr lang="ar-EG" sz="3600" b="1" dirty="0" smtClean="0">
                <a:solidFill>
                  <a:srgbClr val="FFFF00"/>
                </a:solidFill>
                <a:cs typeface="Akhbar MT" pitchFamily="2" charset="-78"/>
              </a:rPr>
              <a:t>هو </a:t>
            </a:r>
            <a:r>
              <a:rPr lang="ar-EG" sz="3600" b="1" dirty="0" smtClean="0">
                <a:solidFill>
                  <a:srgbClr val="FFFF00"/>
                </a:solidFill>
                <a:cs typeface="Akhbar MT" pitchFamily="2" charset="-78"/>
              </a:rPr>
              <a:t>قدرة الفرد على استجابة لمختلف المهارات الحركية بصرف النظر عن خصائص الرياضة ويعتبر كضرورة لممارسة النشاط كما يمثل الاساس الاول لتنمية التوافق الخاص </a:t>
            </a:r>
          </a:p>
          <a:p>
            <a:pPr algn="ctr"/>
            <a:r>
              <a:rPr lang="ar-EG" sz="4400" b="1" dirty="0" smtClean="0">
                <a:cs typeface="Akhbar MT" pitchFamily="2" charset="-78"/>
              </a:rPr>
              <a:t>ثانيا : التوافق الخاص </a:t>
            </a:r>
            <a:r>
              <a:rPr lang="ar-EG" sz="4400" b="1" dirty="0" smtClean="0">
                <a:cs typeface="Akhbar MT" pitchFamily="2" charset="-78"/>
              </a:rPr>
              <a:t>: </a:t>
            </a:r>
            <a:r>
              <a:rPr lang="ar-EG" sz="3600" b="1" dirty="0" smtClean="0">
                <a:solidFill>
                  <a:srgbClr val="FFFF00"/>
                </a:solidFill>
                <a:cs typeface="Akhbar MT" pitchFamily="2" charset="-78"/>
              </a:rPr>
              <a:t>ويعنى </a:t>
            </a:r>
            <a:r>
              <a:rPr lang="ar-EG" sz="3600" b="1" dirty="0" smtClean="0">
                <a:solidFill>
                  <a:srgbClr val="FFFF00"/>
                </a:solidFill>
                <a:cs typeface="Akhbar MT" pitchFamily="2" charset="-78"/>
              </a:rPr>
              <a:t>قدرة اللاعب على استجابة لخصائص المهارات الحركية للنشاط الممارس والذى يعكس مقدرة اللاعب على الاداء بفاعلية خلال التدريب والمنافسات</a:t>
            </a:r>
            <a:endParaRPr lang="ar-EG" sz="3600" b="1" dirty="0">
              <a:solidFill>
                <a:srgbClr val="FFFF00"/>
              </a:solidFill>
              <a:cs typeface="Akhbar MT" pitchFamily="2" charset="-78"/>
            </a:endParaRPr>
          </a:p>
        </p:txBody>
      </p:sp>
      <p:pic>
        <p:nvPicPr>
          <p:cNvPr id="3"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7368"/>
            <a:ext cx="5112568" cy="2500739"/>
          </a:xfrm>
          <a:prstGeom prst="rect">
            <a:avLst/>
          </a:prstGeom>
        </p:spPr>
      </p:pic>
    </p:spTree>
    <p:extLst>
      <p:ext uri="{BB962C8B-B14F-4D97-AF65-F5344CB8AC3E}">
        <p14:creationId xmlns:p14="http://schemas.microsoft.com/office/powerpoint/2010/main" val="18011326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9036496" cy="6309420"/>
          </a:xfrm>
          <a:prstGeom prst="rect">
            <a:avLst/>
          </a:prstGeom>
        </p:spPr>
        <p:txBody>
          <a:bodyPr wrap="square">
            <a:spAutoFit/>
          </a:bodyPr>
          <a:lstStyle/>
          <a:p>
            <a:pPr algn="ctr"/>
            <a:r>
              <a:rPr lang="ar-EG" sz="8000" b="1" dirty="0" smtClean="0">
                <a:solidFill>
                  <a:srgbClr val="FF0000"/>
                </a:solidFill>
                <a:cs typeface="Akhbar MT" pitchFamily="2" charset="-78"/>
              </a:rPr>
              <a:t>اهمية التوافق :</a:t>
            </a:r>
          </a:p>
          <a:p>
            <a:r>
              <a:rPr lang="ar-EG" sz="4400" b="1" dirty="0" smtClean="0">
                <a:cs typeface="Akhbar MT" pitchFamily="2" charset="-78"/>
              </a:rPr>
              <a:t>1-	</a:t>
            </a:r>
            <a:r>
              <a:rPr lang="ar-EG" sz="4000" b="1" dirty="0" smtClean="0">
                <a:cs typeface="Akhbar MT" pitchFamily="2" charset="-78"/>
              </a:rPr>
              <a:t>يعتبر التوافق من القدرات الحركية والبدنية </a:t>
            </a:r>
          </a:p>
          <a:p>
            <a:r>
              <a:rPr lang="ar-EG" sz="4000" b="1" dirty="0" smtClean="0">
                <a:cs typeface="Akhbar MT" pitchFamily="2" charset="-78"/>
              </a:rPr>
              <a:t>2-	يساعد على اتقان الاداء </a:t>
            </a:r>
            <a:r>
              <a:rPr lang="ar-EG" sz="4000" b="1" dirty="0" err="1" smtClean="0">
                <a:cs typeface="Akhbar MT" pitchFamily="2" charset="-78"/>
              </a:rPr>
              <a:t>الفنى</a:t>
            </a:r>
            <a:r>
              <a:rPr lang="ar-EG" sz="4000" b="1" dirty="0" smtClean="0">
                <a:cs typeface="Akhbar MT" pitchFamily="2" charset="-78"/>
              </a:rPr>
              <a:t> </a:t>
            </a:r>
            <a:r>
              <a:rPr lang="ar-EG" sz="4000" b="1" dirty="0" err="1" smtClean="0">
                <a:cs typeface="Akhbar MT" pitchFamily="2" charset="-78"/>
              </a:rPr>
              <a:t>والخططى</a:t>
            </a:r>
            <a:r>
              <a:rPr lang="ar-EG" sz="4000" b="1" dirty="0" smtClean="0">
                <a:cs typeface="Akhbar MT" pitchFamily="2" charset="-78"/>
              </a:rPr>
              <a:t> </a:t>
            </a:r>
          </a:p>
          <a:p>
            <a:r>
              <a:rPr lang="ar-EG" sz="4000" b="1" dirty="0" smtClean="0">
                <a:cs typeface="Akhbar MT" pitchFamily="2" charset="-78"/>
              </a:rPr>
              <a:t>3-	يساعد اللاعب على تجنب الاخطاء المتوقعة </a:t>
            </a:r>
          </a:p>
          <a:p>
            <a:r>
              <a:rPr lang="ar-EG" sz="4000" b="1" dirty="0" smtClean="0">
                <a:cs typeface="Akhbar MT" pitchFamily="2" charset="-78"/>
              </a:rPr>
              <a:t>4-	يساعد على الاداء الصعب والسريع بدرجات مختلفة </a:t>
            </a:r>
          </a:p>
          <a:p>
            <a:r>
              <a:rPr lang="ar-EG" sz="4000" b="1" dirty="0" smtClean="0">
                <a:cs typeface="Akhbar MT" pitchFamily="2" charset="-78"/>
              </a:rPr>
              <a:t>5-	يحتاج اللاعب للتوافق خاصة فى الرياضات التى تطلب التحكم </a:t>
            </a:r>
            <a:r>
              <a:rPr lang="ar-EG" sz="4000" b="1" dirty="0" smtClean="0">
                <a:cs typeface="Akhbar MT" pitchFamily="2" charset="-78"/>
              </a:rPr>
              <a:t>فى</a:t>
            </a:r>
            <a:r>
              <a:rPr lang="ar-EG" sz="4000" b="1" dirty="0">
                <a:cs typeface="Akhbar MT" pitchFamily="2" charset="-78"/>
              </a:rPr>
              <a:t> </a:t>
            </a:r>
            <a:r>
              <a:rPr lang="ar-EG" sz="4000" b="1" dirty="0" smtClean="0">
                <a:cs typeface="Akhbar MT" pitchFamily="2" charset="-78"/>
              </a:rPr>
              <a:t>الحركة </a:t>
            </a:r>
            <a:endParaRPr lang="ar-EG" sz="4000" b="1" dirty="0" smtClean="0">
              <a:cs typeface="Akhbar MT" pitchFamily="2" charset="-78"/>
            </a:endParaRPr>
          </a:p>
          <a:p>
            <a:r>
              <a:rPr lang="ar-EG" sz="4000" b="1" dirty="0" smtClean="0">
                <a:cs typeface="Akhbar MT" pitchFamily="2" charset="-78"/>
              </a:rPr>
              <a:t>6-	تظهر اهميته عندما ينتقل اللاعب بالجسم فى الهواء كما فى الوثب او الاداء على </a:t>
            </a:r>
            <a:r>
              <a:rPr lang="ar-EG" sz="4000" b="1" dirty="0" smtClean="0">
                <a:cs typeface="Akhbar MT" pitchFamily="2" charset="-78"/>
              </a:rPr>
              <a:t>الترمبولين</a:t>
            </a:r>
            <a:endParaRPr lang="ar-EG" sz="4000" b="1" dirty="0">
              <a:cs typeface="Akhbar MT" pitchFamily="2" charset="-78"/>
            </a:endParaRPr>
          </a:p>
        </p:txBody>
      </p:sp>
    </p:spTree>
    <p:extLst>
      <p:ext uri="{BB962C8B-B14F-4D97-AF65-F5344CB8AC3E}">
        <p14:creationId xmlns:p14="http://schemas.microsoft.com/office/powerpoint/2010/main" val="388745349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96" y="476672"/>
            <a:ext cx="9073008" cy="5847755"/>
          </a:xfrm>
          <a:prstGeom prst="rect">
            <a:avLst/>
          </a:prstGeom>
        </p:spPr>
        <p:txBody>
          <a:bodyPr wrap="square">
            <a:spAutoFit/>
          </a:bodyPr>
          <a:lstStyle/>
          <a:p>
            <a:r>
              <a:rPr lang="ar-EG" sz="5400" b="1" dirty="0" smtClean="0">
                <a:solidFill>
                  <a:srgbClr val="92D050"/>
                </a:solidFill>
                <a:cs typeface="Akhbar MT" pitchFamily="2" charset="-78"/>
              </a:rPr>
              <a:t>اهمية التوافق </a:t>
            </a:r>
            <a:r>
              <a:rPr lang="ar-EG" sz="5400" b="1" dirty="0" smtClean="0">
                <a:solidFill>
                  <a:srgbClr val="92D050"/>
                </a:solidFill>
                <a:cs typeface="Akhbar MT" pitchFamily="2" charset="-78"/>
              </a:rPr>
              <a:t>في </a:t>
            </a:r>
            <a:r>
              <a:rPr lang="ar-EG" sz="5400" b="1" dirty="0" smtClean="0">
                <a:solidFill>
                  <a:srgbClr val="92D050"/>
                </a:solidFill>
                <a:cs typeface="Akhbar MT" pitchFamily="2" charset="-78"/>
              </a:rPr>
              <a:t>المجالات الحياتية العامة :</a:t>
            </a:r>
          </a:p>
          <a:p>
            <a:r>
              <a:rPr lang="ar-EG" sz="3200" b="1" dirty="0" smtClean="0">
                <a:cs typeface="Akhbar MT" pitchFamily="2" charset="-78"/>
              </a:rPr>
              <a:t>1- في </a:t>
            </a:r>
            <a:r>
              <a:rPr lang="ar-EG" sz="3200" b="1" dirty="0" smtClean="0">
                <a:cs typeface="Akhbar MT" pitchFamily="2" charset="-78"/>
              </a:rPr>
              <a:t>المشي وتقدير المسافات بين الفرد والمركبات وقيادة السيارات يحتاج الانسان الى توافق ففى قيادة السيارات تتطلب توافقا بين العينين والذراعين والقدمين حتى تكتمل عملية القيادة </a:t>
            </a:r>
          </a:p>
          <a:p>
            <a:r>
              <a:rPr lang="ar-EG" sz="3200" b="1" dirty="0" smtClean="0">
                <a:cs typeface="Akhbar MT" pitchFamily="2" charset="-78"/>
              </a:rPr>
              <a:t>2- كذلك </a:t>
            </a:r>
            <a:r>
              <a:rPr lang="ar-EG" sz="3200" b="1" dirty="0" smtClean="0">
                <a:cs typeface="Akhbar MT" pitchFamily="2" charset="-78"/>
              </a:rPr>
              <a:t>التوافق هام فى بعض المهارات مثل الكتابة على الالة الكاتبة </a:t>
            </a:r>
            <a:r>
              <a:rPr lang="ar-EG" sz="3200" b="1" dirty="0" smtClean="0">
                <a:cs typeface="Akhbar MT" pitchFamily="2" charset="-78"/>
              </a:rPr>
              <a:t>والعزف </a:t>
            </a:r>
            <a:r>
              <a:rPr lang="ar-EG" sz="3200" b="1" dirty="0" smtClean="0">
                <a:cs typeface="Akhbar MT" pitchFamily="2" charset="-78"/>
              </a:rPr>
              <a:t>على البيانو حيث يتطلب ذلك توافقا بين العين والالة واصابع اليدين </a:t>
            </a:r>
          </a:p>
          <a:p>
            <a:r>
              <a:rPr lang="ar-EG" sz="3200" b="1" dirty="0" smtClean="0">
                <a:solidFill>
                  <a:srgbClr val="FFFF00"/>
                </a:solidFill>
                <a:cs typeface="Akhbar MT" pitchFamily="2" charset="-78"/>
              </a:rPr>
              <a:t>تبرز اهمية التوافق </a:t>
            </a:r>
            <a:r>
              <a:rPr lang="ar-EG" sz="3200" b="1" dirty="0" smtClean="0">
                <a:solidFill>
                  <a:srgbClr val="FFFF00"/>
                </a:solidFill>
                <a:cs typeface="Akhbar MT" pitchFamily="2" charset="-78"/>
              </a:rPr>
              <a:t>في </a:t>
            </a:r>
            <a:r>
              <a:rPr lang="ar-EG" sz="3200" b="1" dirty="0" smtClean="0">
                <a:solidFill>
                  <a:srgbClr val="FFFF00"/>
                </a:solidFill>
                <a:cs typeface="Akhbar MT" pitchFamily="2" charset="-78"/>
              </a:rPr>
              <a:t>الحركات المركبة </a:t>
            </a:r>
            <a:r>
              <a:rPr lang="ar-EG" sz="3200" b="1" dirty="0" smtClean="0">
                <a:solidFill>
                  <a:srgbClr val="FFFF00"/>
                </a:solidFill>
                <a:cs typeface="Akhbar MT" pitchFamily="2" charset="-78"/>
              </a:rPr>
              <a:t>التى</a:t>
            </a:r>
            <a:r>
              <a:rPr lang="ar-EG" sz="3200" b="1" dirty="0">
                <a:solidFill>
                  <a:srgbClr val="FFFF00"/>
                </a:solidFill>
                <a:cs typeface="Akhbar MT" pitchFamily="2" charset="-78"/>
              </a:rPr>
              <a:t> </a:t>
            </a:r>
            <a:r>
              <a:rPr lang="ar-EG" sz="3200" b="1" dirty="0" smtClean="0">
                <a:solidFill>
                  <a:srgbClr val="FFFF00"/>
                </a:solidFill>
                <a:cs typeface="Akhbar MT" pitchFamily="2" charset="-78"/>
              </a:rPr>
              <a:t>تتطلب </a:t>
            </a:r>
            <a:r>
              <a:rPr lang="ar-EG" sz="3200" b="1" dirty="0" smtClean="0">
                <a:solidFill>
                  <a:srgbClr val="FFFF00"/>
                </a:solidFill>
                <a:cs typeface="Akhbar MT" pitchFamily="2" charset="-78"/>
              </a:rPr>
              <a:t>تحريك اكثر من جزء من </a:t>
            </a:r>
            <a:r>
              <a:rPr lang="ar-EG" sz="3200" b="1" dirty="0" smtClean="0">
                <a:solidFill>
                  <a:srgbClr val="FFFF00"/>
                </a:solidFill>
                <a:cs typeface="Akhbar MT" pitchFamily="2" charset="-78"/>
              </a:rPr>
              <a:t>اجزاء </a:t>
            </a:r>
            <a:r>
              <a:rPr lang="ar-EG" sz="3200" b="1" dirty="0" smtClean="0">
                <a:solidFill>
                  <a:srgbClr val="FFFF00"/>
                </a:solidFill>
                <a:cs typeface="Akhbar MT" pitchFamily="2" charset="-78"/>
              </a:rPr>
              <a:t>الجسم فى وقت واحد كما تتضاعف هذه الاهمية اذا كانت هذه الاجزاء تتحرك فى اتجاهات مختلفة </a:t>
            </a:r>
          </a:p>
          <a:p>
            <a:r>
              <a:rPr lang="ar-EG" sz="3200" b="1" dirty="0" smtClean="0">
                <a:solidFill>
                  <a:srgbClr val="FFFF00"/>
                </a:solidFill>
                <a:cs typeface="Akhbar MT" pitchFamily="2" charset="-78"/>
              </a:rPr>
              <a:t>والتوافق الممتاز يتطلب الرشاقة والتوازن والسرعة والاحساس الحركي والمرونة ودقة الاداء الحركي وسرعته ولا يتطلب التوافق القوة العضلية الزائدة او الجلد اذا استمر الاداء </a:t>
            </a:r>
            <a:r>
              <a:rPr lang="ar-EG" sz="3200" b="1" dirty="0" err="1" smtClean="0">
                <a:solidFill>
                  <a:srgbClr val="FFFF00"/>
                </a:solidFill>
                <a:cs typeface="Akhbar MT" pitchFamily="2" charset="-78"/>
              </a:rPr>
              <a:t>التوافقى</a:t>
            </a:r>
            <a:r>
              <a:rPr lang="ar-EG" sz="3200" b="1" dirty="0" smtClean="0">
                <a:solidFill>
                  <a:srgbClr val="FFFF00"/>
                </a:solidFill>
                <a:cs typeface="Akhbar MT" pitchFamily="2" charset="-78"/>
              </a:rPr>
              <a:t> لفترة طويلة نسبيا </a:t>
            </a:r>
            <a:endParaRPr lang="ar-EG" sz="3200" b="1" dirty="0">
              <a:solidFill>
                <a:srgbClr val="FFFF00"/>
              </a:solidFill>
              <a:cs typeface="Akhbar MT" pitchFamily="2" charset="-78"/>
            </a:endParaRPr>
          </a:p>
        </p:txBody>
      </p:sp>
    </p:spTree>
    <p:extLst>
      <p:ext uri="{BB962C8B-B14F-4D97-AF65-F5344CB8AC3E}">
        <p14:creationId xmlns:p14="http://schemas.microsoft.com/office/powerpoint/2010/main" val="211215658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820472" cy="6463308"/>
          </a:xfrm>
          <a:prstGeom prst="rect">
            <a:avLst/>
          </a:prstGeom>
        </p:spPr>
        <p:txBody>
          <a:bodyPr wrap="square">
            <a:spAutoFit/>
          </a:bodyPr>
          <a:lstStyle/>
          <a:p>
            <a:r>
              <a:rPr lang="ar-EG" sz="6000" b="1" dirty="0" smtClean="0">
                <a:solidFill>
                  <a:srgbClr val="00B0F0"/>
                </a:solidFill>
                <a:cs typeface="Akhbar MT" pitchFamily="2" charset="-78"/>
              </a:rPr>
              <a:t>العوامل المؤثرة </a:t>
            </a:r>
            <a:r>
              <a:rPr lang="ar-EG" sz="6000" b="1" dirty="0" smtClean="0">
                <a:solidFill>
                  <a:srgbClr val="00B0F0"/>
                </a:solidFill>
                <a:cs typeface="Akhbar MT" pitchFamily="2" charset="-78"/>
              </a:rPr>
              <a:t>في </a:t>
            </a:r>
            <a:r>
              <a:rPr lang="ar-EG" sz="6000" b="1" dirty="0" smtClean="0">
                <a:solidFill>
                  <a:srgbClr val="00B0F0"/>
                </a:solidFill>
                <a:cs typeface="Akhbar MT" pitchFamily="2" charset="-78"/>
              </a:rPr>
              <a:t>التوافق : </a:t>
            </a:r>
          </a:p>
          <a:p>
            <a:r>
              <a:rPr lang="ar-EG" sz="3600" b="1" dirty="0" smtClean="0">
                <a:solidFill>
                  <a:srgbClr val="FFFF00"/>
                </a:solidFill>
                <a:cs typeface="Akhbar MT" pitchFamily="2" charset="-78"/>
              </a:rPr>
              <a:t>1-	التفكير </a:t>
            </a:r>
          </a:p>
          <a:p>
            <a:r>
              <a:rPr lang="ar-EG" sz="3600" b="1" dirty="0" smtClean="0">
                <a:solidFill>
                  <a:srgbClr val="FFFF00"/>
                </a:solidFill>
                <a:cs typeface="Akhbar MT" pitchFamily="2" charset="-78"/>
              </a:rPr>
              <a:t>2-	القدرة على ادراك الدقة والاحساس بالتنظيم </a:t>
            </a:r>
          </a:p>
          <a:p>
            <a:r>
              <a:rPr lang="ar-EG" sz="3600" b="1" dirty="0" smtClean="0">
                <a:solidFill>
                  <a:srgbClr val="FFFF00"/>
                </a:solidFill>
                <a:cs typeface="Akhbar MT" pitchFamily="2" charset="-78"/>
              </a:rPr>
              <a:t>3-	الخبرة الحركية </a:t>
            </a:r>
          </a:p>
          <a:p>
            <a:r>
              <a:rPr lang="ar-EG" sz="3600" b="1" dirty="0" smtClean="0">
                <a:solidFill>
                  <a:srgbClr val="FFFF00"/>
                </a:solidFill>
                <a:cs typeface="Akhbar MT" pitchFamily="2" charset="-78"/>
              </a:rPr>
              <a:t>4-	مستويات تنمية القدرات البدنية </a:t>
            </a:r>
            <a:endParaRPr lang="ar-EG" sz="3600" b="1" dirty="0" smtClean="0">
              <a:solidFill>
                <a:srgbClr val="FFFF00"/>
              </a:solidFill>
              <a:cs typeface="Akhbar MT" pitchFamily="2" charset="-78"/>
            </a:endParaRPr>
          </a:p>
          <a:p>
            <a:endParaRPr lang="ar-EG" sz="3600" b="1" dirty="0" smtClean="0">
              <a:solidFill>
                <a:srgbClr val="FFFF00"/>
              </a:solidFill>
              <a:cs typeface="Akhbar MT" pitchFamily="2" charset="-78"/>
            </a:endParaRPr>
          </a:p>
          <a:p>
            <a:r>
              <a:rPr lang="ar-EG" sz="6600" b="1" dirty="0" smtClean="0">
                <a:solidFill>
                  <a:srgbClr val="00B0F0"/>
                </a:solidFill>
                <a:cs typeface="Akhbar MT" pitchFamily="2" charset="-78"/>
              </a:rPr>
              <a:t>طرق تنمية التوافق :</a:t>
            </a:r>
          </a:p>
          <a:p>
            <a:pPr algn="ctr"/>
            <a:r>
              <a:rPr lang="ar-EG" sz="3600" b="1" dirty="0" smtClean="0">
                <a:solidFill>
                  <a:srgbClr val="FFFF00"/>
                </a:solidFill>
                <a:cs typeface="Akhbar MT" pitchFamily="2" charset="-78"/>
              </a:rPr>
              <a:t>البدء </a:t>
            </a:r>
            <a:r>
              <a:rPr lang="ar-EG" sz="3600" b="1" dirty="0" smtClean="0">
                <a:solidFill>
                  <a:srgbClr val="FFFF00"/>
                </a:solidFill>
                <a:cs typeface="Akhbar MT" pitchFamily="2" charset="-78"/>
              </a:rPr>
              <a:t>العادى من اوضاع مختلفة كاداء </a:t>
            </a:r>
            <a:r>
              <a:rPr lang="ar-EG" sz="3600" b="1" dirty="0" smtClean="0">
                <a:solidFill>
                  <a:srgbClr val="FFFF00"/>
                </a:solidFill>
                <a:cs typeface="Akhbar MT" pitchFamily="2" charset="-78"/>
              </a:rPr>
              <a:t>التدريب ؛ اداء </a:t>
            </a:r>
            <a:r>
              <a:rPr lang="ar-EG" sz="3600" b="1" dirty="0" smtClean="0">
                <a:solidFill>
                  <a:srgbClr val="FFFF00"/>
                </a:solidFill>
                <a:cs typeface="Akhbar MT" pitchFamily="2" charset="-78"/>
              </a:rPr>
              <a:t>المهارة بالطرف </a:t>
            </a:r>
            <a:r>
              <a:rPr lang="ar-EG" sz="3600" b="1" dirty="0" smtClean="0">
                <a:solidFill>
                  <a:srgbClr val="FFFF00"/>
                </a:solidFill>
                <a:cs typeface="Akhbar MT" pitchFamily="2" charset="-78"/>
              </a:rPr>
              <a:t>العكسى؛ تنفيذ </a:t>
            </a:r>
            <a:r>
              <a:rPr lang="ar-EG" sz="3600" b="1" dirty="0" smtClean="0">
                <a:solidFill>
                  <a:srgbClr val="FFFF00"/>
                </a:solidFill>
                <a:cs typeface="Akhbar MT" pitchFamily="2" charset="-78"/>
              </a:rPr>
              <a:t>سرعة وايقاع الاداء الحركي وتحديد مسافة اداء المهارة </a:t>
            </a:r>
            <a:r>
              <a:rPr lang="ar-EG" sz="3600" b="1" dirty="0" smtClean="0">
                <a:solidFill>
                  <a:srgbClr val="FFFF00"/>
                </a:solidFill>
                <a:cs typeface="Akhbar MT" pitchFamily="2" charset="-78"/>
              </a:rPr>
              <a:t>؛ زيادة </a:t>
            </a:r>
            <a:r>
              <a:rPr lang="ar-EG" sz="3600" b="1" dirty="0" smtClean="0">
                <a:solidFill>
                  <a:srgbClr val="FFFF00"/>
                </a:solidFill>
                <a:cs typeface="Akhbar MT" pitchFamily="2" charset="-78"/>
              </a:rPr>
              <a:t>مستوى المقاومة </a:t>
            </a:r>
            <a:r>
              <a:rPr lang="ar-EG" sz="3600" b="1" dirty="0" smtClean="0">
                <a:solidFill>
                  <a:srgbClr val="FFFF00"/>
                </a:solidFill>
                <a:cs typeface="Akhbar MT" pitchFamily="2" charset="-78"/>
              </a:rPr>
              <a:t>في </a:t>
            </a:r>
            <a:r>
              <a:rPr lang="ar-EG" sz="3600" b="1" dirty="0" smtClean="0">
                <a:solidFill>
                  <a:srgbClr val="FFFF00"/>
                </a:solidFill>
                <a:cs typeface="Akhbar MT" pitchFamily="2" charset="-78"/>
              </a:rPr>
              <a:t>اداء مراحل الحركة </a:t>
            </a:r>
            <a:r>
              <a:rPr lang="ar-EG" sz="3600" b="1" dirty="0" smtClean="0">
                <a:solidFill>
                  <a:srgbClr val="FFFF00"/>
                </a:solidFill>
                <a:cs typeface="Akhbar MT" pitchFamily="2" charset="-78"/>
              </a:rPr>
              <a:t>؛ الاداء في </a:t>
            </a:r>
            <a:r>
              <a:rPr lang="ar-EG" sz="3600" b="1" dirty="0" smtClean="0">
                <a:solidFill>
                  <a:srgbClr val="FFFF00"/>
                </a:solidFill>
                <a:cs typeface="Akhbar MT" pitchFamily="2" charset="-78"/>
              </a:rPr>
              <a:t>ظروف غير طبيعية </a:t>
            </a:r>
            <a:r>
              <a:rPr lang="ar-EG" sz="3600" b="1" dirty="0">
                <a:solidFill>
                  <a:srgbClr val="FFFF00"/>
                </a:solidFill>
                <a:cs typeface="Akhbar MT" pitchFamily="2" charset="-78"/>
              </a:rPr>
              <a:t>.</a:t>
            </a:r>
            <a:endParaRPr lang="ar-EG" sz="3600" b="1" dirty="0">
              <a:solidFill>
                <a:srgbClr val="FFFF00"/>
              </a:solidFill>
              <a:cs typeface="Akhbar MT" pitchFamily="2" charset="-78"/>
            </a:endParaRPr>
          </a:p>
        </p:txBody>
      </p:sp>
    </p:spTree>
    <p:extLst>
      <p:ext uri="{BB962C8B-B14F-4D97-AF65-F5344CB8AC3E}">
        <p14:creationId xmlns:p14="http://schemas.microsoft.com/office/powerpoint/2010/main" val="253661532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964488" cy="6340197"/>
          </a:xfrm>
          <a:prstGeom prst="rect">
            <a:avLst/>
          </a:prstGeom>
        </p:spPr>
        <p:txBody>
          <a:bodyPr wrap="square">
            <a:spAutoFit/>
          </a:bodyPr>
          <a:lstStyle/>
          <a:p>
            <a:pPr algn="ctr"/>
            <a:r>
              <a:rPr lang="ar-EG" sz="5400" b="1" dirty="0" smtClean="0">
                <a:solidFill>
                  <a:srgbClr val="FFFF00"/>
                </a:solidFill>
                <a:cs typeface="Akhbar MT" pitchFamily="2" charset="-78"/>
              </a:rPr>
              <a:t>وفيما يلى بعض التدريبات الخاصة بتنمية التوافق :</a:t>
            </a:r>
          </a:p>
          <a:p>
            <a:pPr algn="ctr"/>
            <a:r>
              <a:rPr lang="ar-EG" sz="3200" b="1" dirty="0" smtClean="0">
                <a:cs typeface="Akhbar MT" pitchFamily="2" charset="-78"/>
              </a:rPr>
              <a:t>1- ( </a:t>
            </a:r>
            <a:r>
              <a:rPr lang="ar-EG" sz="3200" b="1" dirty="0" smtClean="0">
                <a:cs typeface="Akhbar MT" pitchFamily="2" charset="-78"/>
              </a:rPr>
              <a:t>وقوف ) دوران الذراعين فى اتجاهين مختلفين</a:t>
            </a:r>
          </a:p>
          <a:p>
            <a:pPr algn="ctr"/>
            <a:r>
              <a:rPr lang="ar-EG" sz="3200" b="1" dirty="0" smtClean="0">
                <a:cs typeface="Akhbar MT" pitchFamily="2" charset="-78"/>
              </a:rPr>
              <a:t>2- ( </a:t>
            </a:r>
            <a:r>
              <a:rPr lang="ar-EG" sz="3200" b="1" dirty="0" smtClean="0">
                <a:cs typeface="Akhbar MT" pitchFamily="2" charset="-78"/>
              </a:rPr>
              <a:t>وقوف ) تحريك الرجلين بالتبادل مع دوران الذراعين </a:t>
            </a:r>
          </a:p>
          <a:p>
            <a:pPr algn="ctr"/>
            <a:r>
              <a:rPr lang="ar-EG" sz="3200" b="1" dirty="0" smtClean="0">
                <a:cs typeface="Akhbar MT" pitchFamily="2" charset="-78"/>
              </a:rPr>
              <a:t>3- فى </a:t>
            </a:r>
            <a:r>
              <a:rPr lang="ar-EG" sz="3200" b="1" dirty="0" smtClean="0">
                <a:cs typeface="Akhbar MT" pitchFamily="2" charset="-78"/>
              </a:rPr>
              <a:t>العدة 1 ، 2 تقوم اللاعبة بعمل وثبة الى اعلى مع رفع الذراعان عاليا ثم خفضها </a:t>
            </a:r>
          </a:p>
          <a:p>
            <a:pPr algn="ctr"/>
            <a:r>
              <a:rPr lang="ar-EG" sz="3200" b="1" dirty="0" smtClean="0">
                <a:cs typeface="Akhbar MT" pitchFamily="2" charset="-78"/>
              </a:rPr>
              <a:t>فى العدة 3 ، 4 عمل وثبة فى المكان لرفع الرجل اليمنى اماما عاليا وعمل ضغط اسفل الرجل ثم العودة </a:t>
            </a:r>
            <a:r>
              <a:rPr lang="ar-EG" sz="3200" b="1" dirty="0" smtClean="0">
                <a:cs typeface="Akhbar MT" pitchFamily="2" charset="-78"/>
              </a:rPr>
              <a:t>فى </a:t>
            </a:r>
            <a:r>
              <a:rPr lang="ar-EG" sz="3200" b="1" dirty="0" smtClean="0">
                <a:cs typeface="Akhbar MT" pitchFamily="2" charset="-78"/>
              </a:rPr>
              <a:t>العدة 5 ، 6 تكرار 3 ، 4 ولكن على الرجل اليسرى </a:t>
            </a:r>
          </a:p>
          <a:p>
            <a:pPr algn="ctr"/>
            <a:r>
              <a:rPr lang="ar-EG" sz="3200" b="1" dirty="0" smtClean="0">
                <a:cs typeface="Akhbar MT" pitchFamily="2" charset="-78"/>
              </a:rPr>
              <a:t>4- فى </a:t>
            </a:r>
            <a:r>
              <a:rPr lang="ar-EG" sz="3200" b="1" dirty="0" smtClean="0">
                <a:cs typeface="Akhbar MT" pitchFamily="2" charset="-78"/>
              </a:rPr>
              <a:t>العدة 1 الوثب لرفع الرجل اليمنى اماما والذراعان </a:t>
            </a:r>
            <a:endParaRPr lang="ar-EG" sz="3200" b="1" dirty="0" smtClean="0">
              <a:cs typeface="Akhbar MT" pitchFamily="2" charset="-78"/>
            </a:endParaRPr>
          </a:p>
          <a:p>
            <a:pPr algn="ctr"/>
            <a:r>
              <a:rPr lang="ar-EG" sz="3200" b="1" dirty="0" smtClean="0">
                <a:cs typeface="Akhbar MT" pitchFamily="2" charset="-78"/>
              </a:rPr>
              <a:t>فى </a:t>
            </a:r>
            <a:r>
              <a:rPr lang="ar-EG" sz="3200" b="1" dirty="0" smtClean="0">
                <a:cs typeface="Akhbar MT" pitchFamily="2" charset="-78"/>
              </a:rPr>
              <a:t>العدة 7، 8 عمل وثبة مع فتح الذراعان جانبا والرجلين ثم ضمهما للهبوط </a:t>
            </a:r>
          </a:p>
          <a:p>
            <a:pPr algn="ctr"/>
            <a:r>
              <a:rPr lang="ar-EG" sz="3200" b="1" dirty="0" err="1" smtClean="0">
                <a:cs typeface="Akhbar MT" pitchFamily="2" charset="-78"/>
              </a:rPr>
              <a:t>فى</a:t>
            </a:r>
            <a:r>
              <a:rPr lang="ar-EG" sz="3200" b="1" dirty="0" smtClean="0">
                <a:cs typeface="Akhbar MT" pitchFamily="2" charset="-78"/>
              </a:rPr>
              <a:t> العدة 2 الوثب لرفع الرجل اليمنى جانبا والذراعان جانبا </a:t>
            </a:r>
          </a:p>
          <a:p>
            <a:pPr algn="ctr"/>
            <a:r>
              <a:rPr lang="ar-EG" sz="3200" b="1" dirty="0" err="1" smtClean="0">
                <a:cs typeface="Akhbar MT" pitchFamily="2" charset="-78"/>
              </a:rPr>
              <a:t>فى</a:t>
            </a:r>
            <a:r>
              <a:rPr lang="ar-EG" sz="3200" b="1" dirty="0" smtClean="0">
                <a:cs typeface="Akhbar MT" pitchFamily="2" charset="-78"/>
              </a:rPr>
              <a:t> العدة 3 الوثب لرفع الرجل اليمنى اماما والذراعان اماما </a:t>
            </a:r>
          </a:p>
          <a:p>
            <a:pPr algn="ctr"/>
            <a:r>
              <a:rPr lang="ar-EG" sz="3200" b="1" dirty="0" err="1" smtClean="0">
                <a:cs typeface="Akhbar MT" pitchFamily="2" charset="-78"/>
              </a:rPr>
              <a:t>فى</a:t>
            </a:r>
            <a:r>
              <a:rPr lang="ar-EG" sz="3200" b="1" dirty="0" smtClean="0">
                <a:cs typeface="Akhbar MT" pitchFamily="2" charset="-78"/>
              </a:rPr>
              <a:t> العدة 4 الوثب لوضع الرجل اليمنى بجانب اليسرى والذراعان </a:t>
            </a:r>
          </a:p>
          <a:p>
            <a:pPr algn="ctr"/>
            <a:r>
              <a:rPr lang="ar-EG" sz="3200" b="1" dirty="0" err="1" smtClean="0">
                <a:cs typeface="Akhbar MT" pitchFamily="2" charset="-78"/>
              </a:rPr>
              <a:t>فى</a:t>
            </a:r>
            <a:r>
              <a:rPr lang="ar-EG" sz="3200" b="1" dirty="0" smtClean="0">
                <a:cs typeface="Akhbar MT" pitchFamily="2" charset="-78"/>
              </a:rPr>
              <a:t> العدة 7 ، 8 تكرار من ( 1 : 4 ) بالرجل اليسرى</a:t>
            </a:r>
            <a:endParaRPr lang="ar-EG" sz="3200" b="1" dirty="0">
              <a:cs typeface="Akhbar MT" pitchFamily="2" charset="-78"/>
            </a:endParaRPr>
          </a:p>
        </p:txBody>
      </p:sp>
    </p:spTree>
    <p:extLst>
      <p:ext uri="{BB962C8B-B14F-4D97-AF65-F5344CB8AC3E}">
        <p14:creationId xmlns:p14="http://schemas.microsoft.com/office/powerpoint/2010/main" val="34595061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620688"/>
            <a:ext cx="8208912" cy="5693866"/>
          </a:xfrm>
          <a:prstGeom prst="rect">
            <a:avLst/>
          </a:prstGeom>
        </p:spPr>
        <p:txBody>
          <a:bodyPr wrap="square">
            <a:spAutoFit/>
          </a:bodyPr>
          <a:lstStyle/>
          <a:p>
            <a:r>
              <a:rPr lang="ar-EG" sz="2800" b="1" dirty="0" smtClean="0">
                <a:cs typeface="Akhbar MT" pitchFamily="2" charset="-78"/>
              </a:rPr>
              <a:t>5- من </a:t>
            </a:r>
            <a:r>
              <a:rPr lang="ar-EG" sz="2800" b="1" dirty="0" smtClean="0">
                <a:cs typeface="Akhbar MT" pitchFamily="2" charset="-78"/>
              </a:rPr>
              <a:t>وضع القبة يمكن المشى للخلف ثم الوثب ثم الجرى ويمكن اداء ذلك فى البداية بمساعدة المدرب ثم بدون مدرب مساعد فمثلا يكون المشى  20 قدم ثم الوثب 20 قدم يمكن تكرار ماسبق ولكن للامام</a:t>
            </a:r>
          </a:p>
          <a:p>
            <a:r>
              <a:rPr lang="ar-EG" sz="2800" b="1" dirty="0" smtClean="0">
                <a:cs typeface="Akhbar MT" pitchFamily="2" charset="-78"/>
              </a:rPr>
              <a:t>6- من </a:t>
            </a:r>
            <a:r>
              <a:rPr lang="ar-EG" sz="2800" b="1" dirty="0" smtClean="0">
                <a:cs typeface="Akhbar MT" pitchFamily="2" charset="-78"/>
              </a:rPr>
              <a:t>وضع الانبطاح على الصدر والذراعين عاليا </a:t>
            </a:r>
            <a:r>
              <a:rPr lang="ar-EG" sz="2800" b="1" dirty="0" smtClean="0">
                <a:cs typeface="Akhbar MT" pitchFamily="2" charset="-78"/>
              </a:rPr>
              <a:t> ، فى </a:t>
            </a:r>
            <a:r>
              <a:rPr lang="ar-EG" sz="2800" b="1" dirty="0" smtClean="0">
                <a:cs typeface="Akhbar MT" pitchFamily="2" charset="-78"/>
              </a:rPr>
              <a:t>العدة ( 1 ) رفع الذراعان والصدر خلفا عاليا </a:t>
            </a:r>
            <a:r>
              <a:rPr lang="ar-EG" sz="2800" b="1" dirty="0" smtClean="0">
                <a:cs typeface="Akhbar MT" pitchFamily="2" charset="-78"/>
              </a:rPr>
              <a:t> ، فى </a:t>
            </a:r>
            <a:r>
              <a:rPr lang="ar-EG" sz="2800" b="1" dirty="0" smtClean="0">
                <a:cs typeface="Akhbar MT" pitchFamily="2" charset="-78"/>
              </a:rPr>
              <a:t>العدة ( 2 ) رفع الرجلين خلفا عاليا </a:t>
            </a:r>
            <a:r>
              <a:rPr lang="ar-EG" sz="2800" b="1" dirty="0" smtClean="0">
                <a:cs typeface="Akhbar MT" pitchFamily="2" charset="-78"/>
              </a:rPr>
              <a:t>، فى </a:t>
            </a:r>
            <a:r>
              <a:rPr lang="ar-EG" sz="2800" b="1" dirty="0" smtClean="0">
                <a:cs typeface="Akhbar MT" pitchFamily="2" charset="-78"/>
              </a:rPr>
              <a:t>العدة ( 3 ) رفع الذراع اليمنى مع الرجل اليسرى </a:t>
            </a:r>
            <a:r>
              <a:rPr lang="ar-EG" sz="2800" b="1" dirty="0" smtClean="0">
                <a:cs typeface="Akhbar MT" pitchFamily="2" charset="-78"/>
              </a:rPr>
              <a:t>، فى </a:t>
            </a:r>
            <a:r>
              <a:rPr lang="ar-EG" sz="2800" b="1" dirty="0" smtClean="0">
                <a:cs typeface="Akhbar MT" pitchFamily="2" charset="-78"/>
              </a:rPr>
              <a:t>العدة ( 4 ) رفع الذراع اليسرى مع الرجل اليمنى </a:t>
            </a:r>
            <a:r>
              <a:rPr lang="ar-EG" sz="2800" b="1" dirty="0" smtClean="0">
                <a:cs typeface="Akhbar MT" pitchFamily="2" charset="-78"/>
              </a:rPr>
              <a:t> ، فى </a:t>
            </a:r>
            <a:r>
              <a:rPr lang="ar-EG" sz="2800" b="1" dirty="0" smtClean="0">
                <a:cs typeface="Akhbar MT" pitchFamily="2" charset="-78"/>
              </a:rPr>
              <a:t>العدة ( 5 ) رفع الذراعان والجذع خلفا عاليا معا ورفع الرجلين </a:t>
            </a:r>
            <a:r>
              <a:rPr lang="ar-EG" sz="2800" b="1" dirty="0" smtClean="0">
                <a:cs typeface="Akhbar MT" pitchFamily="2" charset="-78"/>
              </a:rPr>
              <a:t>خلف ، فى </a:t>
            </a:r>
            <a:r>
              <a:rPr lang="ar-EG" sz="2800" b="1" dirty="0" smtClean="0">
                <a:cs typeface="Akhbar MT" pitchFamily="2" charset="-78"/>
              </a:rPr>
              <a:t>العدة ( 6 ) رفع الذراع اليمنى مع الرجل اليمنى </a:t>
            </a:r>
          </a:p>
          <a:p>
            <a:r>
              <a:rPr lang="ar-EG" sz="2800" b="1" dirty="0" smtClean="0">
                <a:cs typeface="Akhbar MT" pitchFamily="2" charset="-78"/>
              </a:rPr>
              <a:t>- فى العدة ( 7 ) رفع الذراعان والجذع مع الرجلين خلفا عاليا </a:t>
            </a:r>
            <a:r>
              <a:rPr lang="ar-EG" sz="2800" b="1" dirty="0" smtClean="0">
                <a:cs typeface="Akhbar MT" pitchFamily="2" charset="-78"/>
              </a:rPr>
              <a:t>، ت</a:t>
            </a:r>
            <a:r>
              <a:rPr lang="ar-EG" sz="2800" b="1" dirty="0" smtClean="0">
                <a:cs typeface="Akhbar MT" pitchFamily="2" charset="-78"/>
              </a:rPr>
              <a:t>كرار الثمانى عدات </a:t>
            </a:r>
            <a:r>
              <a:rPr lang="ar-EG" sz="2800" b="1" dirty="0" smtClean="0">
                <a:cs typeface="Akhbar MT" pitchFamily="2" charset="-78"/>
              </a:rPr>
              <a:t>السابقة خمسة مرات مثلا</a:t>
            </a:r>
          </a:p>
          <a:p>
            <a:r>
              <a:rPr lang="ar-EG" sz="2800" b="1" dirty="0" smtClean="0">
                <a:cs typeface="Akhbar MT" pitchFamily="2" charset="-78"/>
              </a:rPr>
              <a:t>7- من </a:t>
            </a:r>
            <a:r>
              <a:rPr lang="ar-EG" sz="2800" b="1" dirty="0" smtClean="0">
                <a:cs typeface="Akhbar MT" pitchFamily="2" charset="-78"/>
              </a:rPr>
              <a:t>وضع الوقوف الذراعان جانبا : </a:t>
            </a:r>
            <a:r>
              <a:rPr lang="ar-EG" sz="2800" b="1" dirty="0" smtClean="0">
                <a:cs typeface="Akhbar MT" pitchFamily="2" charset="-78"/>
              </a:rPr>
              <a:t>فى </a:t>
            </a:r>
            <a:r>
              <a:rPr lang="ar-EG" sz="2800" b="1" dirty="0" smtClean="0">
                <a:cs typeface="Akhbar MT" pitchFamily="2" charset="-78"/>
              </a:rPr>
              <a:t>العدة ( 1 ) الذراع اليمنى للامام واليسرى للجانب </a:t>
            </a:r>
          </a:p>
          <a:p>
            <a:r>
              <a:rPr lang="ar-EG" sz="2800" b="1" dirty="0" smtClean="0">
                <a:cs typeface="Akhbar MT" pitchFamily="2" charset="-78"/>
              </a:rPr>
              <a:t>- فى العدة ( 2 ) الذراع اليمنى واليسرى للامام </a:t>
            </a:r>
            <a:r>
              <a:rPr lang="ar-EG" sz="2800" b="1" dirty="0" smtClean="0">
                <a:cs typeface="Akhbar MT" pitchFamily="2" charset="-78"/>
              </a:rPr>
              <a:t>، فى </a:t>
            </a:r>
            <a:r>
              <a:rPr lang="ar-EG" sz="2800" b="1" dirty="0" smtClean="0">
                <a:cs typeface="Akhbar MT" pitchFamily="2" charset="-78"/>
              </a:rPr>
              <a:t>العدة ( 3 ) الذراع اليمنى للجانب بمحاذاة الارض واليسرى عاليا </a:t>
            </a:r>
            <a:r>
              <a:rPr lang="ar-EG" sz="2800" b="1" dirty="0" smtClean="0">
                <a:cs typeface="Akhbar MT" pitchFamily="2" charset="-78"/>
              </a:rPr>
              <a:t>، فى </a:t>
            </a:r>
            <a:r>
              <a:rPr lang="ar-EG" sz="2800" b="1" dirty="0" smtClean="0">
                <a:cs typeface="Akhbar MT" pitchFamily="2" charset="-78"/>
              </a:rPr>
              <a:t>العدة ( 4 ) الذراع اليمنى اسفل واليسرى للجانب بمحاذاة الارض </a:t>
            </a:r>
          </a:p>
          <a:p>
            <a:r>
              <a:rPr lang="ar-EG" sz="2800" b="1" dirty="0" smtClean="0">
                <a:cs typeface="Akhbar MT" pitchFamily="2" charset="-78"/>
              </a:rPr>
              <a:t>تكرار الاربع </a:t>
            </a:r>
            <a:r>
              <a:rPr lang="ar-EG" sz="2800" b="1" dirty="0" smtClean="0">
                <a:cs typeface="Akhbar MT" pitchFamily="2" charset="-78"/>
              </a:rPr>
              <a:t>عدات </a:t>
            </a:r>
            <a:r>
              <a:rPr lang="ar-EG" sz="2800" b="1" dirty="0" smtClean="0">
                <a:cs typeface="Akhbar MT" pitchFamily="2" charset="-78"/>
              </a:rPr>
              <a:t>السابقة 10 مرات </a:t>
            </a:r>
            <a:endParaRPr lang="ar-EG" sz="2800" b="1" dirty="0">
              <a:cs typeface="Akhbar MT" pitchFamily="2" charset="-78"/>
            </a:endParaRPr>
          </a:p>
        </p:txBody>
      </p:sp>
    </p:spTree>
    <p:extLst>
      <p:ext uri="{BB962C8B-B14F-4D97-AF65-F5344CB8AC3E}">
        <p14:creationId xmlns:p14="http://schemas.microsoft.com/office/powerpoint/2010/main" val="2935591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165</TotalTime>
  <Words>630</Words>
  <Application>Microsoft Office PowerPoint</Application>
  <PresentationFormat>On-screen Show (4:3)</PresentationFormat>
  <Paragraphs>58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Akhbar MT</vt:lpstr>
      <vt:lpstr>Arial</vt:lpstr>
      <vt:lpstr>Calibri</vt:lpstr>
      <vt:lpstr>Century Gothic</vt:lpstr>
      <vt:lpstr>Tahoma</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ahmed</dc:creator>
  <cp:lastModifiedBy>ALBOSTAN</cp:lastModifiedBy>
  <cp:revision>15</cp:revision>
  <dcterms:created xsi:type="dcterms:W3CDTF">2016-10-29T18:06:37Z</dcterms:created>
  <dcterms:modified xsi:type="dcterms:W3CDTF">2017-11-24T16:30:12Z</dcterms:modified>
</cp:coreProperties>
</file>